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61" r:id="rId2"/>
  </p:sldIdLst>
  <p:sldSz cx="6858000" cy="9144000" type="letter"/>
  <p:notesSz cx="7010400" cy="9296400"/>
  <p:embeddedFontLst>
    <p:embeddedFont>
      <p:font typeface="Century Schoolbook" panose="02040604050505020304" pitchFamily="18" charset="0"/>
      <p:regular r:id="rId4"/>
      <p:bold r:id="rId5"/>
      <p:italic r:id="rId6"/>
      <p:boldItalic r:id="rId7"/>
    </p:embeddedFont>
    <p:embeddedFont>
      <p:font typeface="Open Sans Light" panose="020B0604020202020204" charset="0"/>
      <p:regular r:id="rId8"/>
      <p: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Amatic SC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handoutMaster" Target="handoutMasters/handout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quiroz@bigelow.k12.ar.u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8" y="2915318"/>
            <a:ext cx="233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4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Mrs. Callie:</a:t>
            </a:r>
            <a:endParaRPr lang="en-US" sz="1400" dirty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3688" y="3187094"/>
            <a:ext cx="276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Amatic SC" panose="020B0604020202020204" charset="0"/>
              <a:ea typeface="Open Sans Light" panose="020B0306030504020204" pitchFamily="34" charset="0"/>
              <a:cs typeface="Open Sans Light" panose="020B0306030504020204" pitchFamily="34" charset="0"/>
              <a:hlinkClick r:id="rId2"/>
            </a:endParaRPr>
          </a:p>
          <a:p>
            <a:pPr algn="ctr"/>
            <a:r>
              <a:rPr lang="en-US" sz="12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cquiroz@bigelow.k12.ar.us</a:t>
            </a:r>
            <a:endParaRPr lang="en-US" sz="1200" dirty="0" smtClean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6942" y="229805"/>
            <a:ext cx="2615349" cy="2582288"/>
            <a:chOff x="3829871" y="1563922"/>
            <a:chExt cx="2615349" cy="2582288"/>
          </a:xfrm>
        </p:grpSpPr>
        <p:sp>
          <p:nvSpPr>
            <p:cNvPr id="12" name="Oval 11"/>
            <p:cNvSpPr/>
            <p:nvPr/>
          </p:nvSpPr>
          <p:spPr>
            <a:xfrm>
              <a:off x="3956181" y="1563922"/>
              <a:ext cx="2362732" cy="25822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29871" y="3227015"/>
              <a:ext cx="2615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APRIL 2016</a:t>
              </a:r>
              <a:endParaRPr lang="en-US" sz="2400" b="1" dirty="0">
                <a:latin typeface="Amatic SC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27500" y="2023481"/>
              <a:ext cx="242009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4400" b="1" dirty="0" err="1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a.w.e</a:t>
              </a:r>
              <a:r>
                <a:rPr lang="en-US" sz="4400" b="1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. LIBRARY</a:t>
              </a:r>
            </a:p>
            <a:p>
              <a:pPr algn="ctr">
                <a:lnSpc>
                  <a:spcPts val="5000"/>
                </a:lnSpc>
              </a:pPr>
              <a:r>
                <a:rPr lang="en-US" sz="54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5400" b="1" dirty="0" smtClean="0">
                  <a:latin typeface="Amatic SC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News</a:t>
              </a:r>
              <a:endParaRPr lang="en-US" sz="5400" b="1" dirty="0">
                <a:latin typeface="Amatic SC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59461" y="173044"/>
            <a:ext cx="445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matic SC" pitchFamily="2" charset="0"/>
              </a:rPr>
              <a:t>April is poetry month in the library!</a:t>
            </a:r>
            <a:endParaRPr lang="en-US" sz="3200" b="1" dirty="0">
              <a:latin typeface="Amatic SC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8848" y="757819"/>
            <a:ext cx="203546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200" b="1" dirty="0" smtClean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200" b="1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Hello, A.W.E. Families!</a:t>
            </a:r>
          </a:p>
          <a:p>
            <a:pPr>
              <a:lnSpc>
                <a:spcPts val="1600"/>
              </a:lnSpc>
            </a:pPr>
            <a:endParaRPr lang="en-US" sz="1000" dirty="0" smtClean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05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month is all about poetry!  We are learning about different figurative language used in poetry, famous poets, &amp; different styles of poems. Each class will also create their own poems using a unique style that is assigned to their grade level.  </a:t>
            </a:r>
            <a:endParaRPr lang="en-US" sz="1000" dirty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702" y="2595092"/>
            <a:ext cx="226248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050" dirty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will have a “Poetry Slam” at the </a:t>
            </a:r>
            <a:r>
              <a:rPr lang="en-US" sz="105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</a:t>
            </a:r>
            <a:r>
              <a:rPr lang="en-US" sz="10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5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our unit so students can share their creativity with each other! It’s going to be a lot of fun!</a:t>
            </a:r>
            <a:endParaRPr lang="en-US" sz="1050" dirty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1480" y="3881547"/>
            <a:ext cx="2183642" cy="2241623"/>
            <a:chOff x="4094328" y="4498460"/>
            <a:chExt cx="2183642" cy="2241623"/>
          </a:xfrm>
        </p:grpSpPr>
        <p:sp>
          <p:nvSpPr>
            <p:cNvPr id="20" name="Oval 19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3289" y="4607930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matic SC" pitchFamily="2" charset="0"/>
                </a:rPr>
                <a:t>Learning</a:t>
              </a:r>
              <a:endParaRPr lang="en-US" sz="2400" dirty="0">
                <a:latin typeface="Amatic SC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5128" y="5108867"/>
              <a:ext cx="134246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 smtClean="0">
                  <a:latin typeface="Century Schoolbook" panose="02040604050505020304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Some skills we’ve been working on in the Library: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Century Schoolbook" panose="02040604050505020304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Staying safe online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Century Schoolbook" panose="02040604050505020304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Elements &amp; types of poetry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 smtClean="0">
                  <a:latin typeface="Century Schoolbook" panose="02040604050505020304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Creating poetry</a:t>
              </a:r>
            </a:p>
            <a:p>
              <a:pPr>
                <a:spcAft>
                  <a:spcPts val="300"/>
                </a:spcAft>
              </a:pPr>
              <a:endParaRPr lang="en-US" sz="1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57123" y="3933764"/>
            <a:ext cx="2183642" cy="2161647"/>
            <a:chOff x="4094328" y="4498460"/>
            <a:chExt cx="2183642" cy="2161647"/>
          </a:xfrm>
        </p:grpSpPr>
        <p:sp>
          <p:nvSpPr>
            <p:cNvPr id="25" name="Oval 24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3289" y="4607930"/>
              <a:ext cx="140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matic SC" pitchFamily="2" charset="0"/>
                </a:rPr>
                <a:t>Overdue books</a:t>
              </a:r>
              <a:endParaRPr lang="en-US" dirty="0">
                <a:latin typeface="Amatic SC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25128" y="5108867"/>
              <a:ext cx="13424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 smtClean="0">
                  <a:latin typeface="Century Schoolbook" panose="02040604050505020304" pitchFamily="18" charset="0"/>
                </a:rPr>
                <a:t>Notices for Overdue Books will start going out at the end of this month.  Please keep an eye out for these so you can help your kiddos look!</a:t>
              </a:r>
              <a:endParaRPr lang="en-US" sz="1000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896" y="3933765"/>
            <a:ext cx="2183642" cy="2161647"/>
            <a:chOff x="4094328" y="4498460"/>
            <a:chExt cx="2183642" cy="2161647"/>
          </a:xfrm>
        </p:grpSpPr>
        <p:sp>
          <p:nvSpPr>
            <p:cNvPr id="29" name="Oval 28"/>
            <p:cNvSpPr/>
            <p:nvPr/>
          </p:nvSpPr>
          <p:spPr>
            <a:xfrm>
              <a:off x="4094328" y="4498460"/>
              <a:ext cx="2183642" cy="2161647"/>
            </a:xfrm>
            <a:prstGeom prst="ellipse">
              <a:avLst/>
            </a:prstGeom>
            <a:solidFill>
              <a:srgbClr val="4BC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3289" y="4607930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Amatic SC" pitchFamily="2" charset="0"/>
                </a:rPr>
                <a:t>Book fair</a:t>
              </a:r>
              <a:endParaRPr lang="en-US" sz="2000" dirty="0">
                <a:latin typeface="Amatic SC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12207" y="5108867"/>
              <a:ext cx="13684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 smtClean="0">
                  <a:latin typeface="Century Schoolbook" panose="02040604050505020304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Our “Buy 1, Get 1 FREE” Book Fair kicks off 5/6 &amp; will be open through 5/13!  More details to come, but mark your calendars! </a:t>
              </a:r>
              <a:endParaRPr lang="en-US" sz="1000" dirty="0">
                <a:latin typeface="Century Schoolbook" panose="020406040505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29707" y="6423558"/>
            <a:ext cx="1551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Simply return the gift certificate attached with the amount you would like to give their teacher.  You can send cash or a check made payable to Anne Watson Elementary.  Have your child bring it to me in the library, &amp; teachers will receive these in cute packaging with chocolate that week!  Send these by 4/29, please! </a:t>
            </a:r>
            <a:endParaRPr lang="en-US" sz="1000" dirty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038" y="6359100"/>
            <a:ext cx="147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atic SC" pitchFamily="2" charset="0"/>
              </a:rPr>
              <a:t> Thank teachers!</a:t>
            </a:r>
            <a:endParaRPr lang="en-US" sz="2400" dirty="0">
              <a:latin typeface="Amatic SC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850" y="7643317"/>
            <a:ext cx="1551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1</a:t>
            </a:r>
            <a:r>
              <a:rPr lang="en-US" sz="1000" baseline="300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</a:t>
            </a:r>
            <a:r>
              <a:rPr lang="en-US" sz="1000" dirty="0" smtClean="0">
                <a:latin typeface="Century Schoolbook" panose="0204060405050502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Week of May is Teacher Appreciation Week!  Show your child’s teacher(s) some love for their hard work this school year by putting books in their classroom! </a:t>
            </a:r>
            <a:endParaRPr lang="en-US" sz="1000" dirty="0">
              <a:latin typeface="Century Schoolbook" panose="0204060405050502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20003" y="7259216"/>
            <a:ext cx="3268430" cy="1508906"/>
          </a:xfrm>
          <a:prstGeom prst="ellipse">
            <a:avLst/>
          </a:prstGeom>
          <a:solidFill>
            <a:srgbClr val="DEC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95919" y="6428219"/>
            <a:ext cx="323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matic SC" pitchFamily="2" charset="0"/>
              </a:rPr>
              <a:t>Follow us on </a:t>
            </a:r>
            <a:r>
              <a:rPr lang="en-US" sz="2400" b="1" dirty="0" err="1" smtClean="0">
                <a:latin typeface="Amatic SC" pitchFamily="2" charset="0"/>
              </a:rPr>
              <a:t>facebook</a:t>
            </a:r>
            <a:r>
              <a:rPr lang="en-US" sz="2400" b="1" dirty="0" smtClean="0">
                <a:latin typeface="Amatic SC" pitchFamily="2" charset="0"/>
              </a:rPr>
              <a:t>!  Anne </a:t>
            </a:r>
            <a:r>
              <a:rPr lang="en-US" sz="2400" b="1" dirty="0" err="1" smtClean="0">
                <a:latin typeface="Amatic SC" pitchFamily="2" charset="0"/>
              </a:rPr>
              <a:t>watson</a:t>
            </a:r>
            <a:r>
              <a:rPr lang="en-US" sz="2400" b="1" dirty="0" smtClean="0">
                <a:latin typeface="Amatic SC" pitchFamily="2" charset="0"/>
              </a:rPr>
              <a:t> elementary library</a:t>
            </a:r>
            <a:endParaRPr lang="en-US" sz="2400" b="1" dirty="0">
              <a:latin typeface="Amatic SC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0213" y="7505837"/>
            <a:ext cx="3048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“there are many little ways to enlarge your child’s world. Love of books is the best of all.”</a:t>
            </a:r>
          </a:p>
          <a:p>
            <a:pPr algn="ctr"/>
            <a:r>
              <a:rPr lang="en-US" sz="2000" dirty="0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-Jacqueline </a:t>
            </a:r>
            <a:r>
              <a:rPr lang="en-US" sz="2000" dirty="0" err="1" smtClean="0">
                <a:latin typeface="Amatic SC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kennedy</a:t>
            </a:r>
            <a:endParaRPr lang="en-US" sz="2000" dirty="0">
              <a:latin typeface="Amatic SC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2" descr="Image result for scholastic pajama dr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scholastic pajama dr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upload.wikimedia.org/wikipedia/en/1/1b/A_Light_in_the_Attic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54" y="1019853"/>
            <a:ext cx="1119541" cy="14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lipartion.com/wp-content/uploads/2015/11/end-of-year-teacher-appreciationts-clipart-free-clip-art-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0" y="6745865"/>
            <a:ext cx="972615" cy="9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323</Words>
  <Application>Microsoft Office PowerPoint</Application>
  <PresentationFormat>Letter Paper (8.5x11 in)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Century Schoolbook</vt:lpstr>
      <vt:lpstr>Open Sans Light</vt:lpstr>
      <vt:lpstr>Open Sans</vt:lpstr>
      <vt:lpstr>Calibri Light</vt:lpstr>
      <vt:lpstr>Arial</vt:lpstr>
      <vt:lpstr>Amatic SC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admin</cp:lastModifiedBy>
  <cp:revision>81</cp:revision>
  <cp:lastPrinted>2016-04-12T14:39:45Z</cp:lastPrinted>
  <dcterms:created xsi:type="dcterms:W3CDTF">2014-11-15T02:21:14Z</dcterms:created>
  <dcterms:modified xsi:type="dcterms:W3CDTF">2016-04-12T20:09:25Z</dcterms:modified>
</cp:coreProperties>
</file>